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0282F2-E7DC-49F2-B74F-DE3E385CA8EE}">
  <a:tblStyle styleId="{2A0282F2-E7DC-49F2-B74F-DE3E385CA8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18a3f26a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18a3f26a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18a3f26a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18a3f26a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18a3f26a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18a3f26a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18a3f26a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18a3f26a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18a3f26a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18a3f26a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18a3f26a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18a3f26a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18a3f26a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18a3f26a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18a3f26a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18a3f26a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18a3f26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18a3f26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18a3f26a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18a3f26a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18a3f26a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18a3f26a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18a3f26a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18a3f26a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18a3f26a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18a3f26a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18a3f26a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18a3f26a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18a3f26a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18a3f26a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18a3f26a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18a3f26a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0"/>
            <a:ext cx="6388800" cy="101400"/>
          </a:xfrm>
          <a:prstGeom prst="rect">
            <a:avLst/>
          </a:prstGeom>
          <a:solidFill>
            <a:srgbClr val="8DC63F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0" y="5056825"/>
            <a:ext cx="9144000" cy="101400"/>
          </a:xfrm>
          <a:prstGeom prst="rect">
            <a:avLst/>
          </a:prstGeom>
          <a:solidFill>
            <a:srgbClr val="8DC63F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Wolf</a:t>
            </a:r>
            <a:br>
              <a:rPr lang="en"/>
            </a:br>
            <a:r>
              <a:rPr lang="en"/>
              <a:t>Hack Our Drone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Communications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300" y="228600"/>
            <a:ext cx="29337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1769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WiFi - Wireless LAN</a:t>
            </a:r>
            <a:endParaRPr/>
          </a:p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488350" y="27711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(and related technologies)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WiFi Products</a:t>
            </a:r>
            <a:endParaRPr/>
          </a:p>
        </p:txBody>
      </p:sp>
      <p:sp>
        <p:nvSpPr>
          <p:cNvPr id="167" name="Google Shape;16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Ubiquitous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Built into many Single Board Computers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Speciality Products for Longer Range</a:t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OSI and 802.11</a:t>
            </a:r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3165225" y="1884663"/>
            <a:ext cx="4260300" cy="12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802.11 elements map to first two layers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Physical (PHY)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Medium Access Control (MAC)</a:t>
            </a:r>
            <a:endParaRPr/>
          </a:p>
        </p:txBody>
      </p:sp>
      <p:graphicFrame>
        <p:nvGraphicFramePr>
          <p:cNvPr id="175" name="Google Shape;175;p24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{2A0282F2-E7DC-49F2-B74F-DE3E385CA8EE}</a:tableStyleId>
              </a:tblPr>
              <a:tblGrid>
                <a:gridCol w="1776650"/>
              </a:tblGrid>
              <a:tr h="46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 Application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6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 Presentation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6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 Session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6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 Transport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6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 Network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6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 Data Link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46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 Physical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76" name="Google Shape;176;p24"/>
          <p:cNvSpPr/>
          <p:nvPr/>
        </p:nvSpPr>
        <p:spPr>
          <a:xfrm>
            <a:off x="3165225" y="4050900"/>
            <a:ext cx="1044000" cy="468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802.3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Ethernet</a:t>
            </a:r>
            <a:endParaRPr sz="1300"/>
          </a:p>
        </p:txBody>
      </p:sp>
      <p:sp>
        <p:nvSpPr>
          <p:cNvPr id="177" name="Google Shape;177;p24"/>
          <p:cNvSpPr/>
          <p:nvPr/>
        </p:nvSpPr>
        <p:spPr>
          <a:xfrm>
            <a:off x="4384825" y="4050900"/>
            <a:ext cx="1044000" cy="468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802.4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Token Bus</a:t>
            </a:r>
            <a:endParaRPr sz="1300"/>
          </a:p>
        </p:txBody>
      </p:sp>
      <p:sp>
        <p:nvSpPr>
          <p:cNvPr id="178" name="Google Shape;178;p24"/>
          <p:cNvSpPr/>
          <p:nvPr/>
        </p:nvSpPr>
        <p:spPr>
          <a:xfrm>
            <a:off x="5604425" y="4050900"/>
            <a:ext cx="1044000" cy="468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802.5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Token Ring</a:t>
            </a:r>
            <a:endParaRPr sz="1300"/>
          </a:p>
        </p:txBody>
      </p:sp>
      <p:sp>
        <p:nvSpPr>
          <p:cNvPr id="179" name="Google Shape;179;p24"/>
          <p:cNvSpPr/>
          <p:nvPr/>
        </p:nvSpPr>
        <p:spPr>
          <a:xfrm>
            <a:off x="6824025" y="4050900"/>
            <a:ext cx="1217400" cy="468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802.11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Wireless LAN</a:t>
            </a:r>
            <a:endParaRPr sz="1300"/>
          </a:p>
        </p:txBody>
      </p:sp>
      <p:sp>
        <p:nvSpPr>
          <p:cNvPr id="180" name="Google Shape;180;p24"/>
          <p:cNvSpPr/>
          <p:nvPr/>
        </p:nvSpPr>
        <p:spPr>
          <a:xfrm>
            <a:off x="3165225" y="3737225"/>
            <a:ext cx="4876200" cy="24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802.2 Logical Link Control (LLC)</a:t>
            </a:r>
            <a:endParaRPr sz="1300"/>
          </a:p>
        </p:txBody>
      </p:sp>
      <p:sp>
        <p:nvSpPr>
          <p:cNvPr id="181" name="Google Shape;181;p24"/>
          <p:cNvSpPr txBox="1"/>
          <p:nvPr/>
        </p:nvSpPr>
        <p:spPr>
          <a:xfrm>
            <a:off x="952500" y="4740200"/>
            <a:ext cx="698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https://www.grandmetric.com/wp-content/uploads/2018/12/80211-osi-model.jpg</a:t>
            </a:r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HW Tools for RF Cyber Testing</a:t>
            </a: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00" y="1687723"/>
            <a:ext cx="2757652" cy="275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200" y="1638213"/>
            <a:ext cx="2757650" cy="27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 Tools for RF Testing: Wireshark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0" cy="372903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364825" y="4840825"/>
            <a:ext cx="698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https://wifisharks.com/2021/01/17/how-to-decrypt-the-802-11-encrypted-packets-using-wireshark/</a:t>
            </a:r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SW Tools for RF Testing: Aircrack-ng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858000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152400" y="4598275"/>
            <a:ext cx="698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https://www.geeksforgeeks.org/how-to-use-aircrack-ng-in-termux/</a:t>
            </a:r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1769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UAS Communications</a:t>
            </a:r>
            <a:endParaRPr/>
          </a:p>
        </p:txBody>
      </p:sp>
      <p:sp>
        <p:nvSpPr>
          <p:cNvPr id="208" name="Google Shape;208;p28"/>
          <p:cNvSpPr txBox="1"/>
          <p:nvPr>
            <p:ph type="title"/>
          </p:nvPr>
        </p:nvSpPr>
        <p:spPr>
          <a:xfrm>
            <a:off x="488350" y="27711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Lab Overview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Our Drone: Comms Lab Task List</a:t>
            </a:r>
            <a:endParaRPr/>
          </a:p>
        </p:txBody>
      </p:sp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Capture 802.11 Network Traffic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airodump-ng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View 802.11 Network Traffic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Wireshark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802.11 traffic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MAVlink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Crack 802.11 WPA2 Passphrase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aircrack-ng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UAS OV1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Radio Interfaces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Telemetry / C2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RC / Radio Controller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Payload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ADS-B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DroneID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5953" y="1508484"/>
            <a:ext cx="1947546" cy="1376266"/>
          </a:xfrm>
          <a:prstGeom prst="rect">
            <a:avLst/>
          </a:prstGeom>
          <a:noFill/>
          <a:ln>
            <a:noFill/>
          </a:ln>
        </p:spPr>
      </p:pic>
      <p:sp>
        <p:nvSpPr>
          <p:cNvPr descr="Wifi Free Icon" id="66" name="Google Shape;66;p14"/>
          <p:cNvSpPr/>
          <p:nvPr/>
        </p:nvSpPr>
        <p:spPr>
          <a:xfrm>
            <a:off x="2305050" y="2714625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" name="Google Shape;67;p14"/>
          <p:cNvGrpSpPr/>
          <p:nvPr/>
        </p:nvGrpSpPr>
        <p:grpSpPr>
          <a:xfrm>
            <a:off x="470764" y="3546822"/>
            <a:ext cx="863091" cy="981349"/>
            <a:chOff x="1830821" y="4115291"/>
            <a:chExt cx="1309500" cy="1451271"/>
          </a:xfrm>
        </p:grpSpPr>
        <p:pic>
          <p:nvPicPr>
            <p:cNvPr descr="A black rectangle with a black background&#10;&#10;Description automatically generated with low confidence" id="68" name="Google Shape;68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1660" y="4115291"/>
              <a:ext cx="1007781" cy="1007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14"/>
            <p:cNvSpPr txBox="1"/>
            <p:nvPr/>
          </p:nvSpPr>
          <p:spPr>
            <a:xfrm>
              <a:off x="1830821" y="5054462"/>
              <a:ext cx="1309500" cy="51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Software Libraries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picture containing silhouette, night sky&#10;&#10;Description automatically generated" id="70" name="Google Shape;7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578" y="2304581"/>
            <a:ext cx="733348" cy="75241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577269" y="3081922"/>
            <a:ext cx="650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Supply Chain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1391844" y="1440911"/>
            <a:ext cx="348000" cy="2972400"/>
          </a:xfrm>
          <a:prstGeom prst="rightBrace">
            <a:avLst>
              <a:gd fmla="val 90130" name="adj1"/>
              <a:gd fmla="val 50000" name="adj2"/>
            </a:avLst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" name="Google Shape;73;p14"/>
          <p:cNvGrpSpPr/>
          <p:nvPr/>
        </p:nvGrpSpPr>
        <p:grpSpPr>
          <a:xfrm>
            <a:off x="1673780" y="2411801"/>
            <a:ext cx="671448" cy="474503"/>
            <a:chOff x="5407176" y="3059657"/>
            <a:chExt cx="895264" cy="632671"/>
          </a:xfrm>
        </p:grpSpPr>
        <p:pic>
          <p:nvPicPr>
            <p:cNvPr descr="Shape&#10;&#10;Description automatically generated with low confidence" id="74" name="Google Shape;74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5743428" y="3173178"/>
              <a:ext cx="559012" cy="51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4"/>
            <p:cNvSpPr txBox="1"/>
            <p:nvPr/>
          </p:nvSpPr>
          <p:spPr>
            <a:xfrm>
              <a:off x="5407176" y="3059657"/>
              <a:ext cx="5589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" name="Google Shape;76;p14"/>
          <p:cNvGrpSpPr/>
          <p:nvPr/>
        </p:nvGrpSpPr>
        <p:grpSpPr>
          <a:xfrm>
            <a:off x="1690601" y="2989521"/>
            <a:ext cx="650077" cy="456064"/>
            <a:chOff x="5518649" y="4100032"/>
            <a:chExt cx="783792" cy="608085"/>
          </a:xfrm>
        </p:grpSpPr>
        <p:pic>
          <p:nvPicPr>
            <p:cNvPr descr="Shape&#10;&#10;Description automatically generated with low confidence" id="77" name="Google Shape;77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32989" y="4100032"/>
              <a:ext cx="469452" cy="51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4"/>
            <p:cNvSpPr txBox="1"/>
            <p:nvPr/>
          </p:nvSpPr>
          <p:spPr>
            <a:xfrm>
              <a:off x="5518649" y="4328617"/>
              <a:ext cx="4155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14"/>
          <p:cNvGrpSpPr/>
          <p:nvPr/>
        </p:nvGrpSpPr>
        <p:grpSpPr>
          <a:xfrm>
            <a:off x="3114906" y="2434603"/>
            <a:ext cx="790595" cy="428912"/>
            <a:chOff x="7911540" y="3059667"/>
            <a:chExt cx="1054127" cy="571882"/>
          </a:xfrm>
        </p:grpSpPr>
        <p:pic>
          <p:nvPicPr>
            <p:cNvPr descr="A picture containing icon&#10;&#10;Description automatically generated" id="80" name="Google Shape;80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7911540" y="3233958"/>
              <a:ext cx="397591" cy="397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4"/>
            <p:cNvSpPr txBox="1"/>
            <p:nvPr/>
          </p:nvSpPr>
          <p:spPr>
            <a:xfrm>
              <a:off x="8238767" y="3059667"/>
              <a:ext cx="7269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Wifi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" name="Google Shape;82;p14"/>
          <p:cNvGrpSpPr/>
          <p:nvPr/>
        </p:nvGrpSpPr>
        <p:grpSpPr>
          <a:xfrm>
            <a:off x="3122781" y="3053660"/>
            <a:ext cx="782720" cy="351392"/>
            <a:chOff x="7911540" y="4160812"/>
            <a:chExt cx="1043627" cy="468523"/>
          </a:xfrm>
        </p:grpSpPr>
        <p:pic>
          <p:nvPicPr>
            <p:cNvPr descr="A picture containing icon&#10;&#10;Description automatically generated" id="83" name="Google Shape;83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11540" y="4160812"/>
              <a:ext cx="397591" cy="397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4"/>
            <p:cNvSpPr txBox="1"/>
            <p:nvPr/>
          </p:nvSpPr>
          <p:spPr>
            <a:xfrm>
              <a:off x="8296067" y="4249835"/>
              <a:ext cx="6591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Wifi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5" name="Google Shape;85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42103" y="3397826"/>
            <a:ext cx="1735244" cy="819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86" name="Google Shape;86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2710" y="1436257"/>
            <a:ext cx="672932" cy="6729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4"/>
          <p:cNvGrpSpPr/>
          <p:nvPr/>
        </p:nvGrpSpPr>
        <p:grpSpPr>
          <a:xfrm>
            <a:off x="1956642" y="1335387"/>
            <a:ext cx="604706" cy="411128"/>
            <a:chOff x="4259851" y="815317"/>
            <a:chExt cx="806274" cy="548171"/>
          </a:xfrm>
        </p:grpSpPr>
        <p:pic>
          <p:nvPicPr>
            <p:cNvPr descr="A picture containing icon&#10;&#10;Description automatically generated" id="88" name="Google Shape;88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4259851" y="815317"/>
              <a:ext cx="397591" cy="415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4"/>
            <p:cNvSpPr txBox="1"/>
            <p:nvPr/>
          </p:nvSpPr>
          <p:spPr>
            <a:xfrm>
              <a:off x="4500025" y="1024788"/>
              <a:ext cx="566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GPS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90;p14"/>
          <p:cNvGrpSpPr/>
          <p:nvPr/>
        </p:nvGrpSpPr>
        <p:grpSpPr>
          <a:xfrm>
            <a:off x="3099641" y="1335388"/>
            <a:ext cx="725081" cy="411137"/>
            <a:chOff x="4259851" y="815317"/>
            <a:chExt cx="966774" cy="548183"/>
          </a:xfrm>
        </p:grpSpPr>
        <p:pic>
          <p:nvPicPr>
            <p:cNvPr descr="A picture containing icon&#10;&#10;Description automatically generated" id="91" name="Google Shape;91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4259851" y="815317"/>
              <a:ext cx="397591" cy="415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4"/>
            <p:cNvSpPr txBox="1"/>
            <p:nvPr/>
          </p:nvSpPr>
          <p:spPr>
            <a:xfrm>
              <a:off x="4500025" y="1024800"/>
              <a:ext cx="726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ADS-B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 Communication: Two Broad Categories  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Radio Transmission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Freqs - Regulated, Varies by Country and Region</a:t>
            </a:r>
            <a:endParaRPr>
              <a:solidFill>
                <a:schemeClr val="dk1"/>
              </a:solidFill>
            </a:endParaRPr>
          </a:p>
          <a:p>
            <a:pPr indent="-29083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315 MHz</a:t>
            </a:r>
            <a:endParaRPr/>
          </a:p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433 MHz</a:t>
            </a:r>
            <a:endParaRPr/>
          </a:p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868 MHz</a:t>
            </a:r>
            <a:endParaRPr/>
          </a:p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915 MHz</a:t>
            </a:r>
            <a:endParaRPr/>
          </a:p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2.4 GHz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Encodings</a:t>
            </a:r>
            <a:endParaRPr>
              <a:solidFill>
                <a:schemeClr val="dk1"/>
              </a:solidFill>
            </a:endParaRPr>
          </a:p>
          <a:p>
            <a:pPr indent="-29083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NRZ</a:t>
            </a:r>
            <a:endParaRPr/>
          </a:p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Manchester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Modulations</a:t>
            </a:r>
            <a:endParaRPr>
              <a:solidFill>
                <a:schemeClr val="dk1"/>
              </a:solidFill>
            </a:endParaRPr>
          </a:p>
          <a:p>
            <a:pPr indent="-29083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ASK (AM)</a:t>
            </a:r>
            <a:endParaRPr/>
          </a:p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FSM (FM)</a:t>
            </a:r>
            <a:endParaRPr/>
          </a:p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PSK</a:t>
            </a:r>
            <a:endParaRPr/>
          </a:p>
          <a:p>
            <a:pPr indent="-2908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QAM</a:t>
            </a:r>
            <a:endParaRPr/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8"/>
              <a:t>802.11 Wireless LAN</a:t>
            </a:r>
            <a:endParaRPr b="1" sz="165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2.4 GHz / 5 GHz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Tends to emphasize bandwidth over range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Wider bandwidth increase data transfer rates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Narrow bandwidth </a:t>
            </a:r>
            <a:r>
              <a:rPr lang="en"/>
              <a:t>increases effective range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802.11n - 20,40,80 MHz bandwidths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802.11n - also 10,5 MHz bandwidths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MikroTik provides even narrower and 5MHz increments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46">
                <a:solidFill>
                  <a:schemeClr val="dk1"/>
                </a:solidFill>
              </a:rPr>
              <a:t>802.15.1 Bluetooth</a:t>
            </a:r>
            <a:endParaRPr b="1" sz="134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ITU-T Y.4480 LoRa / LoRaWAN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Radio Transmission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 Transceiver </a:t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851550" y="1552975"/>
            <a:ext cx="1058700" cy="92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2341118" y="1552975"/>
            <a:ext cx="1058700" cy="92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</a:t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3830686" y="1552975"/>
            <a:ext cx="1058700" cy="92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</a:t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5320254" y="1552975"/>
            <a:ext cx="1058700" cy="92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Modulate</a:t>
            </a:r>
            <a:endParaRPr/>
          </a:p>
        </p:txBody>
      </p:sp>
      <p:cxnSp>
        <p:nvCxnSpPr>
          <p:cNvPr id="114" name="Google Shape;114;p17"/>
          <p:cNvCxnSpPr/>
          <p:nvPr/>
        </p:nvCxnSpPr>
        <p:spPr>
          <a:xfrm>
            <a:off x="1992334" y="2007775"/>
            <a:ext cx="2667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3481902" y="2007775"/>
            <a:ext cx="2667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7"/>
          <p:cNvCxnSpPr/>
          <p:nvPr/>
        </p:nvCxnSpPr>
        <p:spPr>
          <a:xfrm>
            <a:off x="4971470" y="2007775"/>
            <a:ext cx="2667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7"/>
          <p:cNvCxnSpPr/>
          <p:nvPr/>
        </p:nvCxnSpPr>
        <p:spPr>
          <a:xfrm>
            <a:off x="6461038" y="2007775"/>
            <a:ext cx="2667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7"/>
          <p:cNvSpPr/>
          <p:nvPr/>
        </p:nvSpPr>
        <p:spPr>
          <a:xfrm>
            <a:off x="851550" y="3000775"/>
            <a:ext cx="1058700" cy="92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2341118" y="3000775"/>
            <a:ext cx="1058700" cy="92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</a:t>
            </a:r>
            <a:r>
              <a:rPr lang="en"/>
              <a:t>rame</a:t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3830686" y="3000775"/>
            <a:ext cx="1058700" cy="92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</a:t>
            </a:r>
            <a:r>
              <a:rPr lang="en"/>
              <a:t>code</a:t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5320254" y="3000775"/>
            <a:ext cx="1058700" cy="92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</a:t>
            </a:r>
            <a:r>
              <a:rPr lang="en"/>
              <a:t>od</a:t>
            </a:r>
            <a:endParaRPr/>
          </a:p>
        </p:txBody>
      </p:sp>
      <p:cxnSp>
        <p:nvCxnSpPr>
          <p:cNvPr id="122" name="Google Shape;122;p17"/>
          <p:cNvCxnSpPr/>
          <p:nvPr/>
        </p:nvCxnSpPr>
        <p:spPr>
          <a:xfrm flipH="1">
            <a:off x="1992334" y="3455575"/>
            <a:ext cx="2667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7"/>
          <p:cNvCxnSpPr/>
          <p:nvPr/>
        </p:nvCxnSpPr>
        <p:spPr>
          <a:xfrm flipH="1">
            <a:off x="3481902" y="3455575"/>
            <a:ext cx="2667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7"/>
          <p:cNvCxnSpPr/>
          <p:nvPr/>
        </p:nvCxnSpPr>
        <p:spPr>
          <a:xfrm flipH="1">
            <a:off x="4971470" y="3455575"/>
            <a:ext cx="2667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7"/>
          <p:cNvCxnSpPr/>
          <p:nvPr/>
        </p:nvCxnSpPr>
        <p:spPr>
          <a:xfrm flipH="1">
            <a:off x="6461038" y="3455575"/>
            <a:ext cx="2667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7"/>
          <p:cNvCxnSpPr/>
          <p:nvPr/>
        </p:nvCxnSpPr>
        <p:spPr>
          <a:xfrm>
            <a:off x="502763" y="2007775"/>
            <a:ext cx="2667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7"/>
          <p:cNvCxnSpPr/>
          <p:nvPr/>
        </p:nvCxnSpPr>
        <p:spPr>
          <a:xfrm flipH="1">
            <a:off x="502763" y="3455575"/>
            <a:ext cx="2667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883075" y="1555613"/>
            <a:ext cx="916325" cy="9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883075" y="3003400"/>
            <a:ext cx="916325" cy="9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 Radio Products</a:t>
            </a:r>
            <a:endParaRPr/>
          </a:p>
        </p:txBody>
      </p:sp>
      <p:sp>
        <p:nvSpPr>
          <p:cNvPr id="135" name="Google Shape;135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Silicon Labs si1000 (SiK)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Microhard Radios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Doodle Labs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850" y="1152475"/>
            <a:ext cx="255758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HW Tools for RF Cyber Testing</a:t>
            </a:r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75" y="1493650"/>
            <a:ext cx="2516599" cy="251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925" y="1140000"/>
            <a:ext cx="3220476" cy="322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 Tools for RF Testing: GNU Radio Companion</a:t>
            </a: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875" y="1182250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 Tools for RF Testings: Universal Radio Hacker</a:t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575" y="1121625"/>
            <a:ext cx="654681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